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7" r:id="rId3"/>
    <p:sldId id="265" r:id="rId4"/>
    <p:sldId id="266" r:id="rId5"/>
    <p:sldId id="258" r:id="rId6"/>
    <p:sldId id="273" r:id="rId7"/>
    <p:sldId id="267" r:id="rId8"/>
    <p:sldId id="259" r:id="rId9"/>
    <p:sldId id="260" r:id="rId10"/>
    <p:sldId id="261" r:id="rId11"/>
    <p:sldId id="262" r:id="rId12"/>
    <p:sldId id="263" r:id="rId13"/>
    <p:sldId id="268" r:id="rId14"/>
    <p:sldId id="269" r:id="rId15"/>
    <p:sldId id="280" r:id="rId16"/>
    <p:sldId id="264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9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810B10-AB59-4569-CBB7-DDAAD031ACB7}" v="30" dt="2023-01-31T15:12:37.295"/>
    <p1510:client id="{04D19DE8-6959-CB94-EAFC-E7CDB88865E6}" v="53" dt="2023-01-26T18:06:06.082"/>
    <p1510:client id="{12BD89EB-ACBE-FE52-D7A4-D31B7D2EF3AD}" v="9" dt="2022-04-14T00:48:41.377"/>
    <p1510:client id="{144BEF03-191D-0128-C4E4-CD8A120006A3}" v="39" dt="2022-04-11T19:36:34.847"/>
    <p1510:client id="{1BAECB82-5FCF-7DC1-3CCE-D09208A6487A}" v="102" dt="2023-01-29T16:52:22.074"/>
    <p1510:client id="{69E7CA78-F606-10B2-CDD9-61E1E56C18EF}" v="9" dt="2022-04-26T17:09:26.007"/>
    <p1510:client id="{6ABFEA10-941B-18AD-F111-6127551591DE}" v="132" dt="2023-01-26T15:45:08.165"/>
    <p1510:client id="{9A515FD6-9B3F-6B70-7C22-6E0518E40B8F}" v="352" dt="2023-01-15T17:11:45.131"/>
    <p1510:client id="{A2932225-3BB0-42A8-9E00-B3E0FF5843CF}" v="68" dt="2022-04-11T14:05:02.621"/>
    <p1510:client id="{D9A8250A-47DE-2611-7BD5-2D0BD1A1BDA6}" v="12" dt="2022-05-02T17:53:53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1/31/2023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88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1/31/2023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48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52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1/31/2023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68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1/31/2023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95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1/31/2023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9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1/31/2023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5243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1/31/2023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91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1/31/2023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536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1/31/2023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03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1/31/2023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2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23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cas.digitalitemlibrary.com/home?subject=Science&amp;grades=Grade%205&amp;view=PracticeCategor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rocktonpublicschools-my.sharepoint.com/:b:/g/personal/erinpage_bpsma_org/EUbZtetNZp5Ar-aW8D5OvgYBqDEpDxebaLzWqnglsAPhgQ?e=Xj23qW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rocktonpublicschools-my.sharepoint.com/:b:/g/personal/erinpage_bpsma_org/EbOsh80Bv2pCvr24E_Hlq3UBOn7kOefpzOa7qtwDzK1CTw?e=hspG06" TargetMode="Externa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oZ-odEALS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rocktonpublicschools-my.sharepoint.com/:b:/g/personal/erinpage_bpsma_org/EYGvcGDFHU1KhCJjuQH0hC4BWWMejcd0cLtRsazVI0oKZw?e=qPGlYK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D409BD-AD94-9A8F-F633-2BCA538E0A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31" r="2" b="2"/>
          <a:stretch/>
        </p:blipFill>
        <p:spPr>
          <a:xfrm>
            <a:off x="4487333" y="10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CD36D47-40B7-494B-B249-3CBA333DE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03AD0D1C-F8BA-4CD1-BC4D-BE1823F3E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7283242" cy="6858000"/>
          </a:xfrm>
          <a:custGeom>
            <a:avLst/>
            <a:gdLst>
              <a:gd name="connsiteX0" fmla="*/ 0 w 7163694"/>
              <a:gd name="connsiteY0" fmla="*/ 0 h 6858000"/>
              <a:gd name="connsiteX1" fmla="*/ 5525402 w 7163694"/>
              <a:gd name="connsiteY1" fmla="*/ 0 h 6858000"/>
              <a:gd name="connsiteX2" fmla="*/ 5541001 w 7163694"/>
              <a:gd name="connsiteY2" fmla="*/ 10445 h 6858000"/>
              <a:gd name="connsiteX3" fmla="*/ 7163694 w 7163694"/>
              <a:gd name="connsiteY3" fmla="*/ 3621913 h 6858000"/>
              <a:gd name="connsiteX4" fmla="*/ 5263827 w 7163694"/>
              <a:gd name="connsiteY4" fmla="*/ 6378742 h 6858000"/>
              <a:gd name="connsiteX5" fmla="*/ 4740144 w 7163694"/>
              <a:gd name="connsiteY5" fmla="*/ 6785068 h 6858000"/>
              <a:gd name="connsiteX6" fmla="*/ 4633550 w 7163694"/>
              <a:gd name="connsiteY6" fmla="*/ 6858000 h 6858000"/>
              <a:gd name="connsiteX7" fmla="*/ 0 w 716369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3694" h="6858000">
                <a:moveTo>
                  <a:pt x="0" y="0"/>
                </a:moveTo>
                <a:lnTo>
                  <a:pt x="5525402" y="0"/>
                </a:lnTo>
                <a:lnTo>
                  <a:pt x="5541001" y="10445"/>
                </a:lnTo>
                <a:cubicBezTo>
                  <a:pt x="6582147" y="751075"/>
                  <a:pt x="7163694" y="2091411"/>
                  <a:pt x="7163694" y="3621913"/>
                </a:cubicBezTo>
                <a:cubicBezTo>
                  <a:pt x="7163694" y="4971185"/>
                  <a:pt x="6222325" y="5605738"/>
                  <a:pt x="5263827" y="6378742"/>
                </a:cubicBezTo>
                <a:cubicBezTo>
                  <a:pt x="5089279" y="6519512"/>
                  <a:pt x="4916329" y="6657407"/>
                  <a:pt x="4740144" y="6785068"/>
                </a:cubicBezTo>
                <a:lnTo>
                  <a:pt x="463355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9836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343" y="179456"/>
            <a:ext cx="7051826" cy="2337837"/>
          </a:xfrm>
        </p:spPr>
        <p:txBody>
          <a:bodyPr anchor="b">
            <a:normAutofit/>
          </a:bodyPr>
          <a:lstStyle/>
          <a:p>
            <a:r>
              <a:rPr lang="en-US" sz="4800" dirty="0">
                <a:cs typeface="Calibri Light"/>
              </a:rPr>
              <a:t>Interpreting Data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463" y="2636356"/>
            <a:ext cx="6419366" cy="3352806"/>
          </a:xfrm>
        </p:spPr>
        <p:txBody>
          <a:bodyPr anchor="t">
            <a:normAutofit fontScale="85000" lnSpcReduction="10000"/>
          </a:bodyPr>
          <a:lstStyle/>
          <a:p>
            <a:r>
              <a:rPr lang="en-US" dirty="0">
                <a:ea typeface="Meiryo"/>
              </a:rPr>
              <a:t>MCAS Practice</a:t>
            </a:r>
            <a:endParaRPr lang="en-US">
              <a:ea typeface="Meiryo"/>
            </a:endParaRPr>
          </a:p>
          <a:p>
            <a:r>
              <a:rPr lang="en-US" dirty="0">
                <a:ea typeface="Meiryo"/>
              </a:rPr>
              <a:t>*Analyze the data given in each question. Choose the answer that is best supported by the data. Be ready to justify your thinking!</a:t>
            </a:r>
          </a:p>
          <a:p>
            <a:r>
              <a:rPr lang="en-US" dirty="0">
                <a:ea typeface="Meiryo"/>
              </a:rPr>
              <a:t>Click here for more </a:t>
            </a:r>
            <a:r>
              <a:rPr lang="en-US" dirty="0">
                <a:ea typeface="Meiryo"/>
                <a:hlinkClick r:id="rId3"/>
              </a:rPr>
              <a:t>MCAS Practice Released Items sorted by science category</a:t>
            </a:r>
            <a:endParaRPr lang="en-US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Table&#10;&#10;Description automatically generated">
            <a:extLst>
              <a:ext uri="{FF2B5EF4-FFF2-40B4-BE49-F238E27FC236}">
                <a16:creationId xmlns:a16="http://schemas.microsoft.com/office/drawing/2014/main" id="{2832DE2B-1546-7E4A-892F-CEFE5F669B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7734" y="2463"/>
            <a:ext cx="8554074" cy="685825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9FAE1E-503B-C239-8051-13BEDDEA9E34}"/>
              </a:ext>
            </a:extLst>
          </p:cNvPr>
          <p:cNvSpPr txBox="1"/>
          <p:nvPr/>
        </p:nvSpPr>
        <p:spPr>
          <a:xfrm>
            <a:off x="149086" y="99391"/>
            <a:ext cx="155713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ea typeface="Meiryo"/>
              </a:rPr>
              <a:t>Constructed Response – 2 Slides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754950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73202FB7-AF1B-E70D-6736-D2D86983EC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430" t="19145"/>
          <a:stretch/>
        </p:blipFill>
        <p:spPr>
          <a:xfrm>
            <a:off x="2054646" y="74086"/>
            <a:ext cx="9179820" cy="328695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BA1DC5-6343-275B-0AEE-F45F1FF8ECFA}"/>
              </a:ext>
            </a:extLst>
          </p:cNvPr>
          <p:cNvSpPr txBox="1"/>
          <p:nvPr/>
        </p:nvSpPr>
        <p:spPr>
          <a:xfrm>
            <a:off x="149086" y="99391"/>
            <a:ext cx="155713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ea typeface="Meiryo"/>
              </a:rPr>
              <a:t>Constructed Response – 2 Slides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592455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1359D06F-2C65-CED7-57F1-F92C7783D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6" t="13670" r="-338" b="297"/>
          <a:stretch/>
        </p:blipFill>
        <p:spPr>
          <a:xfrm>
            <a:off x="2856778" y="1422031"/>
            <a:ext cx="5565160" cy="5455530"/>
          </a:xfrm>
          <a:prstGeom prst="rect">
            <a:avLst/>
          </a:prstGeom>
        </p:spPr>
      </p:pic>
      <p:pic>
        <p:nvPicPr>
          <p:cNvPr id="3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245266A1-5C24-6BA6-5FBD-60BEC34694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8" b="86033"/>
          <a:stretch/>
        </p:blipFill>
        <p:spPr>
          <a:xfrm>
            <a:off x="1459227" y="-2577"/>
            <a:ext cx="8944455" cy="142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89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9" descr="Table&#10;&#10;Description automatically generated">
            <a:extLst>
              <a:ext uri="{FF2B5EF4-FFF2-40B4-BE49-F238E27FC236}">
                <a16:creationId xmlns:a16="http://schemas.microsoft.com/office/drawing/2014/main" id="{18F975D0-C27D-4B23-4696-FE79C5C56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4920" y="113380"/>
            <a:ext cx="9098993" cy="663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53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8CBA21-1C61-4F1A-1328-E647380BE900}"/>
              </a:ext>
            </a:extLst>
          </p:cNvPr>
          <p:cNvSpPr txBox="1"/>
          <p:nvPr/>
        </p:nvSpPr>
        <p:spPr>
          <a:xfrm>
            <a:off x="124238" y="6261652"/>
            <a:ext cx="3727174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ea typeface="Meiryo"/>
              </a:rPr>
              <a:t>Constructed Response – 2 Slides</a:t>
            </a:r>
            <a:endParaRPr lang="en-US" sz="1600" b="1" dirty="0"/>
          </a:p>
        </p:txBody>
      </p:sp>
      <p:pic>
        <p:nvPicPr>
          <p:cNvPr id="8" name="Picture 9" descr="Diagram&#10;&#10;Description automatically generated">
            <a:extLst>
              <a:ext uri="{FF2B5EF4-FFF2-40B4-BE49-F238E27FC236}">
                <a16:creationId xmlns:a16="http://schemas.microsoft.com/office/drawing/2014/main" id="{8FCC3625-6FD7-1C15-B070-D4993CD12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647" y="4498442"/>
            <a:ext cx="2196548" cy="2167034"/>
          </a:xfrm>
          <a:prstGeom prst="rect">
            <a:avLst/>
          </a:prstGeom>
        </p:spPr>
      </p:pic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559B3E09-2E44-D279-56C4-4ADC120FB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151" y="117386"/>
            <a:ext cx="5088619" cy="4794505"/>
          </a:xfrm>
        </p:spPr>
      </p:pic>
      <p:pic>
        <p:nvPicPr>
          <p:cNvPr id="7" name="Picture 7" descr="Table&#10;&#10;Description automatically generated">
            <a:extLst>
              <a:ext uri="{FF2B5EF4-FFF2-40B4-BE49-F238E27FC236}">
                <a16:creationId xmlns:a16="http://schemas.microsoft.com/office/drawing/2014/main" id="{A82E0132-2199-20FA-05D9-F9973F703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3225" y="377702"/>
            <a:ext cx="5087178" cy="577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56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21EA62D-917D-5C1E-88BB-C6408CC7F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844" y="2749"/>
            <a:ext cx="8496761" cy="6852863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8CBA21-1C61-4F1A-1328-E647380BE900}"/>
              </a:ext>
            </a:extLst>
          </p:cNvPr>
          <p:cNvSpPr txBox="1"/>
          <p:nvPr/>
        </p:nvSpPr>
        <p:spPr>
          <a:xfrm>
            <a:off x="9591260" y="6211956"/>
            <a:ext cx="260073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ea typeface="Meiryo"/>
                <a:hlinkClick r:id="rId3"/>
              </a:rPr>
              <a:t>Sample Student Work and Scoring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108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 descr="Diagram&#10;&#10;Description automatically generated">
            <a:extLst>
              <a:ext uri="{FF2B5EF4-FFF2-40B4-BE49-F238E27FC236}">
                <a16:creationId xmlns:a16="http://schemas.microsoft.com/office/drawing/2014/main" id="{BD6DDD88-9EA7-78A8-774C-DD85728D5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447"/>
          <a:stretch/>
        </p:blipFill>
        <p:spPr>
          <a:xfrm>
            <a:off x="145460" y="163075"/>
            <a:ext cx="6850896" cy="3096554"/>
          </a:xfrm>
          <a:prstGeom prst="rect">
            <a:avLst/>
          </a:prstGeom>
        </p:spPr>
      </p:pic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4252CBF5-F45F-F6DC-DEEC-FC2E23AA8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6553" b="149"/>
          <a:stretch/>
        </p:blipFill>
        <p:spPr>
          <a:xfrm>
            <a:off x="5361295" y="1579402"/>
            <a:ext cx="6569288" cy="5149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6414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F23CD5CE-F400-7AAE-8B15-404107712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813" y="78994"/>
            <a:ext cx="9833205" cy="669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22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4BAE0DFB-0243-EF59-9233-A464397DE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9" y="85195"/>
            <a:ext cx="7787309" cy="2811348"/>
          </a:xfrm>
          <a:prstGeom prst="rect">
            <a:avLst/>
          </a:prstGeom>
        </p:spPr>
      </p:pic>
      <p:pic>
        <p:nvPicPr>
          <p:cNvPr id="5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764063C9-0B04-4612-1F55-8E9B14221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183" y="8519"/>
            <a:ext cx="4217504" cy="3569330"/>
          </a:xfrm>
          <a:prstGeom prst="rect">
            <a:avLst/>
          </a:prstGeom>
        </p:spPr>
      </p:pic>
      <p:pic>
        <p:nvPicPr>
          <p:cNvPr id="6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538D931-7FEC-84A2-4312-E8E0DB040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13" y="3072985"/>
            <a:ext cx="7472569" cy="1830183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FDE9E43-5F7B-B15F-D8E0-474242CCEE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935" r="-167" b="1020"/>
          <a:stretch/>
        </p:blipFill>
        <p:spPr>
          <a:xfrm>
            <a:off x="193813" y="4840690"/>
            <a:ext cx="7476717" cy="652953"/>
          </a:xfrm>
          <a:prstGeom prst="rect">
            <a:avLst/>
          </a:prstGeom>
        </p:spPr>
      </p:pic>
      <p:pic>
        <p:nvPicPr>
          <p:cNvPr id="8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AD17204-9A46-BEC3-0505-C27907631E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813" y="5397968"/>
            <a:ext cx="7456004" cy="725174"/>
          </a:xfrm>
          <a:prstGeom prst="rect">
            <a:avLst/>
          </a:prstGeom>
        </p:spPr>
      </p:pic>
      <p:pic>
        <p:nvPicPr>
          <p:cNvPr id="9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69414E1-1519-668E-1776-774D95957E9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1" r="-167" b="16498"/>
          <a:stretch/>
        </p:blipFill>
        <p:spPr>
          <a:xfrm>
            <a:off x="193812" y="6124080"/>
            <a:ext cx="7476718" cy="6571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6F2A9F3-AD1A-EDAA-6EF0-776BFF32A49A}"/>
              </a:ext>
            </a:extLst>
          </p:cNvPr>
          <p:cNvSpPr/>
          <p:nvPr/>
        </p:nvSpPr>
        <p:spPr>
          <a:xfrm>
            <a:off x="190499" y="3072847"/>
            <a:ext cx="7470913" cy="371889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00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BDCD00-BA97-40D8-93CD-0A9CA931B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2080" y="3429000"/>
            <a:ext cx="2636520" cy="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10559C08-6FC2-8C30-292E-6DE97F3DC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14" y="2710534"/>
            <a:ext cx="4186644" cy="336566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D631E40-F51C-4828-B23B-DF9035132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5E7B119C-3BD6-1CB5-7BDD-9F2194EA0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9" y="208527"/>
            <a:ext cx="5512263" cy="2137243"/>
          </a:xfrm>
          <a:prstGeom prst="rect">
            <a:avLst/>
          </a:prstGeom>
        </p:spPr>
      </p:pic>
      <p:pic>
        <p:nvPicPr>
          <p:cNvPr id="6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C27FC8E-6699-EA29-5954-CAAF27106A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514" y="1280896"/>
            <a:ext cx="6367838" cy="53253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33168B-8CB4-9E33-E4FC-C870C2751343}"/>
              </a:ext>
            </a:extLst>
          </p:cNvPr>
          <p:cNvSpPr txBox="1"/>
          <p:nvPr/>
        </p:nvSpPr>
        <p:spPr>
          <a:xfrm>
            <a:off x="9041423" y="131884"/>
            <a:ext cx="265234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ea typeface="Meiryo"/>
                <a:hlinkClick r:id="rId5"/>
              </a:rPr>
              <a:t>Sample Student Work and Scoring Guide</a:t>
            </a:r>
            <a:endParaRPr lang="en-US" sz="1600" b="1" dirty="0">
              <a:ea typeface="Meiryo"/>
            </a:endParaRPr>
          </a:p>
        </p:txBody>
      </p:sp>
    </p:spTree>
    <p:extLst>
      <p:ext uri="{BB962C8B-B14F-4D97-AF65-F5344CB8AC3E}">
        <p14:creationId xmlns:p14="http://schemas.microsoft.com/office/powerpoint/2010/main" val="1794941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7414935A-3C0F-AAB6-802B-69997C7D3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7270" y="530"/>
            <a:ext cx="4062857" cy="68569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585C8F-38E6-41EE-2A97-CA280C803AE2}"/>
              </a:ext>
            </a:extLst>
          </p:cNvPr>
          <p:cNvSpPr txBox="1"/>
          <p:nvPr/>
        </p:nvSpPr>
        <p:spPr>
          <a:xfrm>
            <a:off x="181155" y="3473570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+mn-lt"/>
                <a:cs typeface="+mn-lt"/>
                <a:hlinkClick r:id="rId3"/>
              </a:rPr>
              <a:t>https://www.youtube.com/watch?v=roZ-odEALS8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06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22EADC69-5EAF-C9DB-138B-F67170850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3" y="309562"/>
            <a:ext cx="5689230" cy="3836598"/>
          </a:xfrm>
          <a:prstGeom prst="rect">
            <a:avLst/>
          </a:prstGeom>
        </p:spPr>
      </p:pic>
      <p:pic>
        <p:nvPicPr>
          <p:cNvPr id="7" name="Picture 7" descr="Text&#10;&#10;Description automatically generated">
            <a:extLst>
              <a:ext uri="{FF2B5EF4-FFF2-40B4-BE49-F238E27FC236}">
                <a16:creationId xmlns:a16="http://schemas.microsoft.com/office/drawing/2014/main" id="{A4F1DF0F-C684-DE3C-4CBA-A8FC54E70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529" y="2619702"/>
            <a:ext cx="6476745" cy="3917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9236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9611AA8-D75F-79F2-9874-C9F1057D15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8472" y="70278"/>
            <a:ext cx="7398938" cy="6790612"/>
          </a:xfrm>
        </p:spPr>
      </p:pic>
    </p:spTree>
    <p:extLst>
      <p:ext uri="{BB962C8B-B14F-4D97-AF65-F5344CB8AC3E}">
        <p14:creationId xmlns:p14="http://schemas.microsoft.com/office/powerpoint/2010/main" val="767907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AD16307-6D52-1542-4619-604D45B2D3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7146" y="84772"/>
            <a:ext cx="6975380" cy="6682938"/>
          </a:xfrm>
        </p:spPr>
      </p:pic>
    </p:spTree>
    <p:extLst>
      <p:ext uri="{BB962C8B-B14F-4D97-AF65-F5344CB8AC3E}">
        <p14:creationId xmlns:p14="http://schemas.microsoft.com/office/powerpoint/2010/main" val="2520292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8A0DA447-BD4D-2DF3-D5CF-7ABD578203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65" b="28975"/>
          <a:stretch/>
        </p:blipFill>
        <p:spPr>
          <a:xfrm>
            <a:off x="3756" y="-2577"/>
            <a:ext cx="6380594" cy="5008758"/>
          </a:xfrm>
          <a:prstGeom prst="rect">
            <a:avLst/>
          </a:prstGeom>
        </p:spPr>
      </p:pic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4CDD5CCD-D3D9-DD57-1837-DA50745B7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0505" r="-165" b="149"/>
          <a:stretch/>
        </p:blipFill>
        <p:spPr>
          <a:xfrm>
            <a:off x="5401806" y="4590129"/>
            <a:ext cx="6786443" cy="2214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1846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8F2C58D2-5BDB-3C55-673C-7F18275F5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26" r="-303" b="20919"/>
          <a:stretch/>
        </p:blipFill>
        <p:spPr>
          <a:xfrm>
            <a:off x="132542" y="66260"/>
            <a:ext cx="7059415" cy="6566382"/>
          </a:xfrm>
          <a:prstGeom prst="rect">
            <a:avLst/>
          </a:prstGeom>
        </p:spPr>
      </p:pic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08557D87-FED1-F429-1B7A-E43FFE26FF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30" t="78182" r="33298" b="-191"/>
          <a:stretch/>
        </p:blipFill>
        <p:spPr>
          <a:xfrm>
            <a:off x="7121056" y="2294293"/>
            <a:ext cx="4993340" cy="2105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6629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Table&#10;&#10;Description automatically generated">
            <a:extLst>
              <a:ext uri="{FF2B5EF4-FFF2-40B4-BE49-F238E27FC236}">
                <a16:creationId xmlns:a16="http://schemas.microsoft.com/office/drawing/2014/main" id="{C9213416-6662-8FAB-7F96-CE375011A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0385" y="1428"/>
            <a:ext cx="6945845" cy="6856873"/>
          </a:xfrm>
        </p:spPr>
      </p:pic>
    </p:spTree>
    <p:extLst>
      <p:ext uri="{BB962C8B-B14F-4D97-AF65-F5344CB8AC3E}">
        <p14:creationId xmlns:p14="http://schemas.microsoft.com/office/powerpoint/2010/main" val="1244016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29C3E8BE-204A-67B2-3DED-3187FB4FC7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5497" y="253062"/>
            <a:ext cx="8826069" cy="6353140"/>
          </a:xfrm>
        </p:spPr>
      </p:pic>
    </p:spTree>
    <p:extLst>
      <p:ext uri="{BB962C8B-B14F-4D97-AF65-F5344CB8AC3E}">
        <p14:creationId xmlns:p14="http://schemas.microsoft.com/office/powerpoint/2010/main" val="752969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Diagram&#10;&#10;Description automatically generated">
            <a:extLst>
              <a:ext uri="{FF2B5EF4-FFF2-40B4-BE49-F238E27FC236}">
                <a16:creationId xmlns:a16="http://schemas.microsoft.com/office/drawing/2014/main" id="{55BA59BE-90DE-F9A5-4C19-D50B4CE57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12" y="873469"/>
            <a:ext cx="4163003" cy="2006601"/>
          </a:xfrm>
        </p:spPr>
      </p:pic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55BBEB1B-CE3B-58AA-AC20-05F45751E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672" y="80789"/>
            <a:ext cx="8123380" cy="669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83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40B27D38-68CF-8B51-0409-A94926FE9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739" b="31151"/>
          <a:stretch/>
        </p:blipFill>
        <p:spPr>
          <a:xfrm>
            <a:off x="1943712" y="102576"/>
            <a:ext cx="8822985" cy="633956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ED5C0F-38ED-A716-1C38-A646C5CA8CD5}"/>
              </a:ext>
            </a:extLst>
          </p:cNvPr>
          <p:cNvSpPr txBox="1"/>
          <p:nvPr/>
        </p:nvSpPr>
        <p:spPr>
          <a:xfrm>
            <a:off x="149086" y="99391"/>
            <a:ext cx="155713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ea typeface="Meiryo"/>
              </a:rPr>
              <a:t>Constructed Response – 2 Slides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514129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Table&#10;&#10;Description automatically generated">
            <a:extLst>
              <a:ext uri="{FF2B5EF4-FFF2-40B4-BE49-F238E27FC236}">
                <a16:creationId xmlns:a16="http://schemas.microsoft.com/office/drawing/2014/main" id="{40B27D38-68CF-8B51-0409-A94926FE9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9333" b="-219"/>
          <a:stretch/>
        </p:blipFill>
        <p:spPr>
          <a:xfrm>
            <a:off x="1827755" y="135706"/>
            <a:ext cx="9966018" cy="315560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ED5C0F-38ED-A716-1C38-A646C5CA8CD5}"/>
              </a:ext>
            </a:extLst>
          </p:cNvPr>
          <p:cNvSpPr txBox="1"/>
          <p:nvPr/>
        </p:nvSpPr>
        <p:spPr>
          <a:xfrm>
            <a:off x="149086" y="99391"/>
            <a:ext cx="155713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ea typeface="Meiryo"/>
              </a:rPr>
              <a:t>Constructed Response – 2 Slides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38003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Table&#10;&#10;Description automatically generated">
            <a:extLst>
              <a:ext uri="{FF2B5EF4-FFF2-40B4-BE49-F238E27FC236}">
                <a16:creationId xmlns:a16="http://schemas.microsoft.com/office/drawing/2014/main" id="{79F992E7-E685-8DD9-F31E-683C7B4DD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0164" y="-3514"/>
            <a:ext cx="8839501" cy="49959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A3DCFB-7486-7D3C-9FDD-DB4B0A3C7CC2}"/>
              </a:ext>
            </a:extLst>
          </p:cNvPr>
          <p:cNvSpPr txBox="1"/>
          <p:nvPr/>
        </p:nvSpPr>
        <p:spPr>
          <a:xfrm>
            <a:off x="149086" y="99391"/>
            <a:ext cx="155713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ea typeface="Meiryo"/>
              </a:rPr>
              <a:t>Constructed Response</a:t>
            </a:r>
            <a:endParaRPr lang="en-US" sz="16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60E000-E0DB-4B33-C3F9-E16709BB9278}"/>
              </a:ext>
            </a:extLst>
          </p:cNvPr>
          <p:cNvSpPr txBox="1"/>
          <p:nvPr/>
        </p:nvSpPr>
        <p:spPr>
          <a:xfrm>
            <a:off x="9425608" y="5681869"/>
            <a:ext cx="245165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Meiryo"/>
                <a:hlinkClick r:id="rId3"/>
              </a:rPr>
              <a:t>Sample Student Work and Scoring Guide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227998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Graphical user interface, chart, bar chart&#10;&#10;Description automatically generated">
            <a:extLst>
              <a:ext uri="{FF2B5EF4-FFF2-40B4-BE49-F238E27FC236}">
                <a16:creationId xmlns:a16="http://schemas.microsoft.com/office/drawing/2014/main" id="{9A191C7B-AB42-09F9-276E-F434447E6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7431" y="3185"/>
            <a:ext cx="7951302" cy="6858254"/>
          </a:xfrm>
        </p:spPr>
      </p:pic>
    </p:spTree>
    <p:extLst>
      <p:ext uri="{BB962C8B-B14F-4D97-AF65-F5344CB8AC3E}">
        <p14:creationId xmlns:p14="http://schemas.microsoft.com/office/powerpoint/2010/main" val="168048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5AC4EB0F-EFFC-F68E-F6A3-C8CD4E8998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416" b="52452"/>
          <a:stretch/>
        </p:blipFill>
        <p:spPr>
          <a:xfrm>
            <a:off x="151893" y="196206"/>
            <a:ext cx="4840879" cy="331983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17FB69D-AA5E-B744-C207-CD7E6F684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251" r="-169" b="148"/>
          <a:stretch/>
        </p:blipFill>
        <p:spPr>
          <a:xfrm>
            <a:off x="4779662" y="1985250"/>
            <a:ext cx="7409542" cy="4404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599196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ysClr val="windowText" lastClr="000000"/>
      </a:dk1>
      <a:lt1>
        <a:sysClr val="window" lastClr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101</Words>
  <Application>Microsoft Office PowerPoint</Application>
  <PresentationFormat>Widescreen</PresentationFormat>
  <Paragraphs>14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Meiryo</vt:lpstr>
      <vt:lpstr>Corbel</vt:lpstr>
      <vt:lpstr>SketchLinesVTI</vt:lpstr>
      <vt:lpstr>Interpreting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GEARON</dc:creator>
  <cp:lastModifiedBy>KATE GEARON</cp:lastModifiedBy>
  <cp:revision>313</cp:revision>
  <dcterms:created xsi:type="dcterms:W3CDTF">2022-04-11T13:52:24Z</dcterms:created>
  <dcterms:modified xsi:type="dcterms:W3CDTF">2023-01-31T16:35:56Z</dcterms:modified>
</cp:coreProperties>
</file>